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s" ContentType="video/unknown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6"/>
  </p:notesMasterIdLst>
  <p:sldIdLst>
    <p:sldId id="256" r:id="rId2"/>
    <p:sldId id="289" r:id="rId3"/>
    <p:sldId id="290" r:id="rId4"/>
    <p:sldId id="267" r:id="rId5"/>
    <p:sldId id="304" r:id="rId6"/>
    <p:sldId id="283" r:id="rId7"/>
    <p:sldId id="299" r:id="rId8"/>
    <p:sldId id="311" r:id="rId9"/>
    <p:sldId id="321" r:id="rId10"/>
    <p:sldId id="291" r:id="rId11"/>
    <p:sldId id="257" r:id="rId12"/>
    <p:sldId id="260" r:id="rId13"/>
    <p:sldId id="264" r:id="rId14"/>
    <p:sldId id="284" r:id="rId15"/>
    <p:sldId id="263" r:id="rId16"/>
    <p:sldId id="312" r:id="rId17"/>
    <p:sldId id="313" r:id="rId18"/>
    <p:sldId id="314" r:id="rId19"/>
    <p:sldId id="315" r:id="rId20"/>
    <p:sldId id="308" r:id="rId21"/>
    <p:sldId id="305" r:id="rId22"/>
    <p:sldId id="275" r:id="rId23"/>
    <p:sldId id="294" r:id="rId24"/>
    <p:sldId id="295" r:id="rId25"/>
    <p:sldId id="296" r:id="rId26"/>
    <p:sldId id="298" r:id="rId27"/>
    <p:sldId id="276" r:id="rId28"/>
    <p:sldId id="306" r:id="rId29"/>
    <p:sldId id="265" r:id="rId30"/>
    <p:sldId id="272" r:id="rId31"/>
    <p:sldId id="274" r:id="rId32"/>
    <p:sldId id="281" r:id="rId33"/>
    <p:sldId id="300" r:id="rId34"/>
    <p:sldId id="323" r:id="rId35"/>
    <p:sldId id="319" r:id="rId36"/>
    <p:sldId id="322" r:id="rId37"/>
    <p:sldId id="324" r:id="rId38"/>
    <p:sldId id="280" r:id="rId39"/>
    <p:sldId id="309" r:id="rId40"/>
    <p:sldId id="320" r:id="rId41"/>
    <p:sldId id="317" r:id="rId42"/>
    <p:sldId id="318" r:id="rId43"/>
    <p:sldId id="325" r:id="rId44"/>
    <p:sldId id="32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8746" autoAdjust="0"/>
  </p:normalViewPr>
  <p:slideViewPr>
    <p:cSldViewPr snapToGrid="0">
      <p:cViewPr varScale="1">
        <p:scale>
          <a:sx n="76" d="100"/>
          <a:sy n="76" d="100"/>
        </p:scale>
        <p:origin x="53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DCF75-9FA8-4B5E-89AC-8EA488A0C9C6}" type="datetimeFigureOut">
              <a:rPr lang="fr-FR" smtClean="0"/>
              <a:pPr/>
              <a:t>12/03/2019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8C684-0D5A-433E-9D44-475EB8B197B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550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8C684-0D5A-433E-9D44-475EB8B197BE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1E59B-5C64-43F7-8C6E-B6D55727013B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10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67310-A2B9-453F-B8C9-E4AF9BAE9154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303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68A15-35D6-493E-9F10-B8B588A234CB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1588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5C17A-5CFA-49C2-BB3B-5D9FF30025E3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268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75D8-7325-4F59-BFBB-049E3EBEDE05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4582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C8D4F-82A2-420E-9539-E6B4344E7EB5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781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12AF-7665-4477-9DE9-8EBB376AFBCC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243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A798C-9309-4115-9B7F-44F81B239286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667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4B3FA-EDAF-41B8-AF88-73A626AF5D94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48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92E9-568D-4E9D-8F58-E2EE5036913B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630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0640B-5157-494A-AB4D-8F6B5DABA2C6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81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1ABC-777F-47A8-9355-E9BE8F9EE6BB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50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3CD18-36AC-487E-9AA3-5FD0527C7D62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9309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C84C0-D701-48EB-8B1F-F1827A6FA8A2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919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0F5B-26BD-4A66-B55F-9595895F2A43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859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B4D3-308F-4EF4-A4A6-E27857A75307}" type="datetime1">
              <a:rPr lang="fr-FR" smtClean="0"/>
              <a:pPr/>
              <a:t>12/03/2019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985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8F12-2BB5-4EB8-BFA2-693E909DD195}" type="datetime1">
              <a:rPr lang="fr-FR" smtClean="0"/>
              <a:pPr/>
              <a:t>12/03/2019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00982F6-AAAD-4258-B115-44D8EC280712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01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ts"/><Relationship Id="rId1" Type="http://schemas.microsoft.com/office/2007/relationships/media" Target="../media/media3.ts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ts"/><Relationship Id="rId1" Type="http://schemas.microsoft.com/office/2007/relationships/media" Target="../media/media4.ts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ts"/><Relationship Id="rId1" Type="http://schemas.microsoft.com/office/2007/relationships/media" Target="../media/media5.ts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ts"/><Relationship Id="rId1" Type="http://schemas.microsoft.com/office/2007/relationships/media" Target="../media/media1.ts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ts"/><Relationship Id="rId1" Type="http://schemas.microsoft.com/office/2007/relationships/media" Target="../media/media2.ts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94223-47F8-483F-851A-7E3A556F8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706" y="1813580"/>
            <a:ext cx="7766936" cy="901894"/>
          </a:xfrm>
        </p:spPr>
        <p:txBody>
          <a:bodyPr/>
          <a:lstStyle/>
          <a:p>
            <a:r>
              <a:rPr lang="fr-FR" dirty="0"/>
              <a:t>Soutenance de PIE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A00830-AA12-447D-AEB8-C4E3C5AE3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7826" y="2771254"/>
            <a:ext cx="7766936" cy="1096899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Analyse de schémas numériques d’intégration temporelle pour les simulations aux grandes échelles avec des méthodes spectrales discontinues d’ordre élevé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EDFDBB-9CE5-4EB2-93E2-08AFF19C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DE4DEE-F829-471F-8977-4709C98EE80C}"/>
              </a:ext>
            </a:extLst>
          </p:cNvPr>
          <p:cNvSpPr txBox="1"/>
          <p:nvPr/>
        </p:nvSpPr>
        <p:spPr>
          <a:xfrm>
            <a:off x="6211925" y="4068600"/>
            <a:ext cx="2689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Fourtout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Jean-Baptiste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Reboul Louis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Seize Pierre</a:t>
            </a:r>
          </a:p>
          <a:p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Barassa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-Ramos Sara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Maes Théo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86FC23-1D75-4167-9115-93889C193D4A}"/>
              </a:ext>
            </a:extLst>
          </p:cNvPr>
          <p:cNvSpPr txBox="1"/>
          <p:nvPr/>
        </p:nvSpPr>
        <p:spPr>
          <a:xfrm>
            <a:off x="1871512" y="4055633"/>
            <a:ext cx="2117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Vasseur Xavier</a:t>
            </a:r>
          </a:p>
          <a:p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Puigt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Guillaume</a:t>
            </a:r>
          </a:p>
          <a:p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Rémi </a:t>
            </a:r>
            <a:r>
              <a:rPr lang="fr-F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LeBouteiller</a:t>
            </a:r>
            <a:endParaRPr lang="fr-FR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933015A-A5B4-4C92-AC26-D1627C3C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914" y="161186"/>
            <a:ext cx="2327945" cy="14133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E577CD2-55D3-40FE-8E6A-C4C8AB30CE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t="34773" r="7437" b="36950"/>
          <a:stretch/>
        </p:blipFill>
        <p:spPr>
          <a:xfrm>
            <a:off x="1606858" y="477681"/>
            <a:ext cx="3524436" cy="10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0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0DD995-17C9-406E-9BE1-FB3FEDD0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-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17B54F-53D4-4ADB-8F5D-F2E6F71D0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082" y="2650914"/>
            <a:ext cx="8596668" cy="2066854"/>
          </a:xfrm>
        </p:spPr>
        <p:txBody>
          <a:bodyPr>
            <a:normAutofit/>
          </a:bodyPr>
          <a:lstStyle/>
          <a:p>
            <a:r>
              <a:rPr lang="fr-FR" dirty="0"/>
              <a:t>Jaguar utilise actuellement une méthode explicite en temps 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fr-FR" dirty="0"/>
              <a:t>« Y-a-t-il un intérêt à utiliser des méthodes implicites ? »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fr-FR" dirty="0"/>
              <a:t>« Qu’en est-il des nouvelles méthodes exponentielles  ?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E0071A7-BC1B-47DC-BCF5-2184848B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590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8E597-641E-4559-B633-702BBC9C3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F7DE30-3AD2-4874-BED4-F10455D3C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4817"/>
            <a:ext cx="8596668" cy="3880773"/>
          </a:xfrm>
        </p:spPr>
        <p:txBody>
          <a:bodyPr/>
          <a:lstStyle/>
          <a:p>
            <a:r>
              <a:rPr lang="fr-FR" dirty="0"/>
              <a:t>I – Introduction </a:t>
            </a:r>
          </a:p>
          <a:p>
            <a:endParaRPr lang="fr-FR" dirty="0"/>
          </a:p>
          <a:p>
            <a:r>
              <a:rPr lang="fr-FR" dirty="0"/>
              <a:t>II – Gestion de projet </a:t>
            </a:r>
          </a:p>
          <a:p>
            <a:endParaRPr lang="fr-FR" dirty="0"/>
          </a:p>
          <a:p>
            <a:r>
              <a:rPr lang="fr-FR" dirty="0"/>
              <a:t>III – Méthodes numériques temporelles usuelles </a:t>
            </a:r>
          </a:p>
          <a:p>
            <a:endParaRPr lang="fr-FR" dirty="0"/>
          </a:p>
          <a:p>
            <a:r>
              <a:rPr lang="fr-FR" dirty="0"/>
              <a:t>IV – Méthodes numériques exponentielles et Résultats </a:t>
            </a:r>
          </a:p>
          <a:p>
            <a:endParaRPr lang="fr-FR" dirty="0"/>
          </a:p>
          <a:p>
            <a:r>
              <a:rPr lang="fr-FR" dirty="0"/>
              <a:t>V – Bilan des préconisations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D22D32-C001-47A4-B0C8-5D4C8904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595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AA8248-2FC7-4DB4-B76F-CE3FEE66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– Gestion de projet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0EDACD-AC7E-4944-A8DC-529FEE578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23238"/>
            <a:ext cx="8596668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r>
              <a:rPr lang="fr-FR" dirty="0"/>
              <a:t>Etat de l’art, analyse bibliographique</a:t>
            </a:r>
          </a:p>
          <a:p>
            <a:pPr lvl="1"/>
            <a:r>
              <a:rPr lang="fr-FR" sz="1800" dirty="0"/>
              <a:t>Méthodes classiques</a:t>
            </a:r>
          </a:p>
          <a:p>
            <a:pPr lvl="2"/>
            <a:r>
              <a:rPr lang="fr-FR" sz="1800" dirty="0"/>
              <a:t>Explicite</a:t>
            </a:r>
          </a:p>
          <a:p>
            <a:pPr lvl="2"/>
            <a:r>
              <a:rPr lang="fr-FR" sz="1800" dirty="0"/>
              <a:t>Implicite </a:t>
            </a:r>
          </a:p>
          <a:p>
            <a:pPr lvl="1"/>
            <a:r>
              <a:rPr lang="fr-FR" sz="1800" dirty="0"/>
              <a:t>Méthodes exponentielles</a:t>
            </a:r>
          </a:p>
          <a:p>
            <a:endParaRPr lang="fr-FR" dirty="0"/>
          </a:p>
          <a:p>
            <a:r>
              <a:rPr lang="fr-FR" dirty="0"/>
              <a:t>Implémentation EDO   </a:t>
            </a:r>
          </a:p>
          <a:p>
            <a:pPr marL="457200" lvl="1" indent="0">
              <a:buNone/>
            </a:pPr>
            <a:endParaRPr lang="fr-FR" sz="1800" dirty="0"/>
          </a:p>
          <a:p>
            <a:r>
              <a:rPr lang="fr-FR" dirty="0"/>
              <a:t>Couplage EDP et développement du code informatique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BF3ACC-650B-47C0-B56A-D817F3D6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1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E9914-A102-49E3-9B09-BB7A13F4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– Gestion de projet : Organisation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412395-3E7D-4827-B89D-D10AF7A53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1777680"/>
            <a:ext cx="3487882" cy="576263"/>
          </a:xfrm>
        </p:spPr>
        <p:txBody>
          <a:bodyPr/>
          <a:lstStyle/>
          <a:p>
            <a:r>
              <a:rPr lang="fr-FR" dirty="0"/>
              <a:t>Répartition en 2 équipes : </a:t>
            </a:r>
          </a:p>
          <a:p>
            <a:endParaRPr lang="fr-FR" dirty="0"/>
          </a:p>
        </p:txBody>
      </p:sp>
      <p:pic>
        <p:nvPicPr>
          <p:cNvPr id="7" name="image6.png">
            <a:extLst>
              <a:ext uri="{FF2B5EF4-FFF2-40B4-BE49-F238E27FC236}">
                <a16:creationId xmlns:a16="http://schemas.microsoft.com/office/drawing/2014/main" id="{C0C77CD7-A252-41BA-924C-91383B1D9AA9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/>
          <a:srcRect/>
          <a:stretch>
            <a:fillRect/>
          </a:stretch>
        </p:blipFill>
        <p:spPr>
          <a:xfrm>
            <a:off x="3557503" y="2380453"/>
            <a:ext cx="5076994" cy="3516384"/>
          </a:xfrm>
          <a:prstGeom prst="rect">
            <a:avLst/>
          </a:prstGeom>
          <a:ln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4AD553-1959-43E0-B79D-B4616E5D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74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B24EC0-D904-421A-A85B-AB0678AF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 - Gestion de projet : Communications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D2C893-42EC-4C2F-9BF0-7AF360B0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38" y="1458224"/>
            <a:ext cx="8596668" cy="4969080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dirty="0"/>
              <a:t>Organisation : </a:t>
            </a:r>
          </a:p>
          <a:p>
            <a:pPr marL="742950" lvl="2" indent="-342900"/>
            <a:r>
              <a:rPr lang="fr-FR" sz="1800" dirty="0" err="1"/>
              <a:t>Whatsapp</a:t>
            </a:r>
            <a:endParaRPr lang="fr-FR" sz="1800" dirty="0"/>
          </a:p>
          <a:p>
            <a:pPr marL="742950" lvl="2" indent="-342900"/>
            <a:r>
              <a:rPr lang="fr-FR" sz="1800" dirty="0"/>
              <a:t>Mail</a:t>
            </a:r>
          </a:p>
          <a:p>
            <a:pPr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Outils de travail </a:t>
            </a:r>
            <a:r>
              <a:rPr lang="fr-FR" dirty="0" err="1"/>
              <a:t>colaboratifs</a:t>
            </a:r>
            <a:r>
              <a:rPr lang="fr-FR" dirty="0"/>
              <a:t> : </a:t>
            </a:r>
          </a:p>
          <a:p>
            <a:pPr marL="742950" lvl="2" indent="-342900"/>
            <a:r>
              <a:rPr lang="fr-FR" sz="1800" dirty="0"/>
              <a:t>Plateforme </a:t>
            </a:r>
            <a:r>
              <a:rPr lang="fr-FR" sz="1800" dirty="0" err="1"/>
              <a:t>Github</a:t>
            </a:r>
            <a:endParaRPr lang="fr-FR" sz="1800" dirty="0"/>
          </a:p>
          <a:p>
            <a:pPr marL="742950" lvl="2" indent="-342900"/>
            <a:r>
              <a:rPr lang="fr-FR" sz="1800" dirty="0" err="1"/>
              <a:t>Overleaf</a:t>
            </a:r>
            <a:endParaRPr lang="fr-FR" sz="18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8C3BA0-0EAA-456B-BEC4-324DD889E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ABA8D2B-0636-4F98-BD1D-4DA30349F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83" y="1488536"/>
            <a:ext cx="1473546" cy="2619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1B89AF8-E04C-43C2-BF45-E1F582FCC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16" y="1523748"/>
            <a:ext cx="4429641" cy="3141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D9AEC63-0091-4372-9520-E087A476A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97" y="5109173"/>
            <a:ext cx="8596668" cy="153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82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>
            <a:extLst>
              <a:ext uri="{FF2B5EF4-FFF2-40B4-BE49-F238E27FC236}">
                <a16:creationId xmlns:a16="http://schemas.microsoft.com/office/drawing/2014/main" id="{AF5DA36B-4B61-44E0-B6CA-383B78BFE8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34393" y="1331986"/>
            <a:ext cx="11523215" cy="5253114"/>
          </a:xfrm>
          <a:prstGeom prst="rect">
            <a:avLst/>
          </a:prstGeom>
          <a:ln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0AF4EB-5793-4C57-B071-C30C5F47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C3D01-1D63-4D9D-9EF4-1CAA07409453}"/>
              </a:ext>
            </a:extLst>
          </p:cNvPr>
          <p:cNvSpPr/>
          <p:nvPr/>
        </p:nvSpPr>
        <p:spPr>
          <a:xfrm>
            <a:off x="332560" y="3835153"/>
            <a:ext cx="6640398" cy="674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3B24EC0-D904-421A-A85B-AB0678AF0FC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II - Gestion de projet : Gantt initial</a:t>
            </a:r>
          </a:p>
        </p:txBody>
      </p:sp>
    </p:spTree>
    <p:extLst>
      <p:ext uri="{BB962C8B-B14F-4D97-AF65-F5344CB8AC3E}">
        <p14:creationId xmlns:p14="http://schemas.microsoft.com/office/powerpoint/2010/main" val="188012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0985C2-8344-2B44-B3C9-B79F6696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- Méthodes numériques temporelles usuelles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F4278D-0728-BA48-8757-330CE2964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Méthode de Runge-</a:t>
            </a:r>
            <a:r>
              <a:rPr lang="fr-FR" dirty="0" err="1"/>
              <a:t>Kutta</a:t>
            </a:r>
            <a:r>
              <a:rPr lang="fr-FR" dirty="0"/>
              <a:t> Explicite (RK)</a:t>
            </a:r>
          </a:p>
          <a:p>
            <a:pPr lvl="1"/>
            <a:r>
              <a:rPr lang="fr-FR" dirty="0"/>
              <a:t>Elaborée par Karl Runge et Martin W. </a:t>
            </a:r>
            <a:r>
              <a:rPr lang="fr-FR" dirty="0" err="1"/>
              <a:t>Kutta</a:t>
            </a:r>
            <a:r>
              <a:rPr lang="fr-FR" dirty="0"/>
              <a:t> en 1901</a:t>
            </a:r>
          </a:p>
          <a:p>
            <a:pPr lvl="1"/>
            <a:r>
              <a:rPr lang="fr-FR" dirty="0"/>
              <a:t>Méthode Explicite :</a:t>
            </a:r>
          </a:p>
          <a:p>
            <a:pPr lvl="2"/>
            <a:r>
              <a:rPr lang="fr-FR" dirty="0"/>
              <a:t>Elle détermine la solution à </a:t>
            </a:r>
            <a:r>
              <a:rPr lang="fr-FR" dirty="0" err="1"/>
              <a:t>t</a:t>
            </a:r>
            <a:r>
              <a:rPr lang="fr-FR" dirty="0"/>
              <a:t> + </a:t>
            </a:r>
            <a:r>
              <a:rPr lang="fr-FR" dirty="0" err="1"/>
              <a:t>Δt</a:t>
            </a:r>
            <a:r>
              <a:rPr lang="fr-FR" dirty="0"/>
              <a:t> en fonction de la valeur de la fonction en </a:t>
            </a:r>
            <a:r>
              <a:rPr lang="fr-FR" dirty="0" err="1"/>
              <a:t>t</a:t>
            </a:r>
            <a:endParaRPr lang="fr-FR" dirty="0"/>
          </a:p>
          <a:p>
            <a:pPr lvl="3"/>
            <a:r>
              <a:rPr lang="fr-FR" dirty="0"/>
              <a:t>Se formalise de la manière suivante :</a:t>
            </a:r>
          </a:p>
          <a:p>
            <a:pPr lvl="2"/>
            <a:r>
              <a:rPr lang="fr-FR" dirty="0"/>
              <a:t>Conditionnellement stable</a:t>
            </a:r>
          </a:p>
          <a:p>
            <a:pPr lvl="3"/>
            <a:r>
              <a:rPr lang="fr-FR" dirty="0"/>
              <a:t>Si valeur de </a:t>
            </a:r>
            <a:r>
              <a:rPr lang="fr-FR" dirty="0" err="1"/>
              <a:t>Δt</a:t>
            </a:r>
            <a:r>
              <a:rPr lang="fr-FR" dirty="0"/>
              <a:t> suffisamment petite</a:t>
            </a:r>
          </a:p>
          <a:p>
            <a:pPr lvl="3"/>
            <a:r>
              <a:rPr lang="fr-FR" dirty="0"/>
              <a:t>Origine du coût de calcul</a:t>
            </a:r>
          </a:p>
          <a:p>
            <a:pPr lvl="1"/>
            <a:r>
              <a:rPr lang="fr-FR" dirty="0"/>
              <a:t>En considérant le problème suivant :</a:t>
            </a:r>
          </a:p>
          <a:p>
            <a:pPr marL="457200" lvl="1" indent="0">
              <a:buNone/>
            </a:pPr>
            <a:r>
              <a:rPr lang="fr-FR" dirty="0"/>
              <a:t> </a:t>
            </a:r>
          </a:p>
          <a:p>
            <a:pPr lvl="2"/>
            <a:r>
              <a:rPr lang="fr-FR" dirty="0"/>
              <a:t>En posant                                         alors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7AF81E-5589-EC43-B8D7-050F2ADC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7F2D319-9592-E842-87A0-2C78FFC136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0" y="3655201"/>
            <a:ext cx="1728694" cy="257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67ACF5C-0279-2242-A42B-37C5C0685F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710" y="4931764"/>
            <a:ext cx="2234487" cy="319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A2CBF6E-34E9-9E4F-B74C-18DDAF1E6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603" y="6085481"/>
            <a:ext cx="4315033" cy="500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0CDDFFF-A447-9040-A986-E8A625F7A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603" y="5493909"/>
            <a:ext cx="4514353" cy="5206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86556" y="5623965"/>
            <a:ext cx="2195663" cy="39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024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BF87C8-68E7-1241-AF14-AC9992CC4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- Méthodes numériques temporelles usuelles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BC84FD10-445C-224F-BC76-AD4F63032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FR" dirty="0"/>
                  <a:t>Méthode de Runge-</a:t>
                </a:r>
                <a:r>
                  <a:rPr lang="fr-FR" dirty="0" err="1"/>
                  <a:t>Kutta</a:t>
                </a:r>
                <a:r>
                  <a:rPr lang="fr-FR" dirty="0"/>
                  <a:t> Explicite (Suite 1)</a:t>
                </a:r>
              </a:p>
              <a:p>
                <a:pPr lvl="1"/>
                <a:r>
                  <a:rPr lang="fr-FR" dirty="0"/>
                  <a:t>Après approximation par une méthode de quadrature à s « étages » :</a:t>
                </a:r>
              </a:p>
              <a:p>
                <a:pPr lvl="2"/>
                <a:endParaRPr lang="fr-FR" dirty="0"/>
              </a:p>
              <a:p>
                <a:pPr lvl="2"/>
                <a:r>
                  <a:rPr lang="fr-FR" dirty="0"/>
                  <a:t>Avec</a:t>
                </a:r>
              </a:p>
              <a:p>
                <a:pPr lvl="1"/>
                <a:r>
                  <a:rPr lang="fr-FR" dirty="0"/>
                  <a:t>Méthode à « </a:t>
                </a:r>
                <a:r>
                  <a:rPr lang="fr-FR" dirty="0" err="1"/>
                  <a:t>sous-pas</a:t>
                </a:r>
                <a:r>
                  <a:rPr lang="fr-FR" dirty="0"/>
                  <a:t> » multiples</a:t>
                </a:r>
              </a:p>
              <a:p>
                <a:pPr lvl="1"/>
                <a:r>
                  <a:rPr lang="fr-FR" dirty="0"/>
                  <a:t>Les coefficients sont donnés par le tableau de Butcher</a:t>
                </a:r>
              </a:p>
              <a:p>
                <a:pPr lvl="2"/>
                <a:r>
                  <a:rPr lang="fr-FR" dirty="0"/>
                  <a:t>Partition de </a:t>
                </a:r>
                <a:r>
                  <a:rPr lang="fr-FR" dirty="0" err="1"/>
                  <a:t>Δt</a:t>
                </a:r>
                <a:r>
                  <a:rPr lang="fr-F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fr-FR" dirty="0"/>
                  <a:t> (condition de consistance)</a:t>
                </a:r>
              </a:p>
              <a:p>
                <a:pPr lvl="2"/>
                <a:r>
                  <a:rPr lang="fr-FR" dirty="0"/>
                  <a:t>Pondération des pentes </a:t>
                </a:r>
                <a:r>
                  <a:rPr lang="fr-FR" dirty="0" err="1"/>
                  <a:t>k</a:t>
                </a:r>
                <a:r>
                  <a:rPr lang="fr-FR" baseline="-25000" dirty="0" err="1"/>
                  <a:t>i</a:t>
                </a:r>
                <a:r>
                  <a:rPr lang="fr-FR" dirty="0"/>
                  <a:t> 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  <m:e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fr-FR" dirty="0"/>
              </a:p>
              <a:p>
                <a:pPr lvl="1"/>
                <a:r>
                  <a:rPr lang="fr-FR" dirty="0"/>
                  <a:t>La méthode de Runge-</a:t>
                </a:r>
                <a:r>
                  <a:rPr lang="fr-FR" dirty="0" err="1"/>
                  <a:t>Kutta</a:t>
                </a:r>
                <a:r>
                  <a:rPr lang="fr-FR" dirty="0"/>
                  <a:t> à l’ordre 1 (RK1) est le schéma d’Euler Explicite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C84FD10-445C-224F-BC76-AD4F63032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3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EAD0FB-72EA-BF4C-8DED-76B18F901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206C94-8714-534B-8E8A-42794B60BF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84" y="3942357"/>
            <a:ext cx="2412039" cy="11602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243ABBE-886F-3D4D-B533-B225C2C5D8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" b="3890"/>
          <a:stretch>
            <a:fillRect/>
          </a:stretch>
        </p:blipFill>
        <p:spPr>
          <a:xfrm>
            <a:off x="1869154" y="2860158"/>
            <a:ext cx="1651811" cy="467833"/>
          </a:xfrm>
          <a:prstGeom prst="rect">
            <a:avLst/>
          </a:prstGeom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AC32CA8-D93B-7448-B25C-9929FCA250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447" y="3406774"/>
            <a:ext cx="2679580" cy="2340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436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8335D1-BD4C-804C-99A1-86A3E9DBE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- Méthodes numériques temporelles usuelles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347442-DDFB-3848-818D-8DCF7A6C6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24109"/>
            <a:ext cx="8596668" cy="3880773"/>
          </a:xfrm>
        </p:spPr>
        <p:txBody>
          <a:bodyPr/>
          <a:lstStyle/>
          <a:p>
            <a:r>
              <a:rPr lang="fr-FR" dirty="0"/>
              <a:t>Méthode de Runge-</a:t>
            </a:r>
            <a:r>
              <a:rPr lang="fr-FR" dirty="0" err="1"/>
              <a:t>Kutta</a:t>
            </a:r>
            <a:r>
              <a:rPr lang="fr-FR" dirty="0"/>
              <a:t> Explicite (Suite 2)</a:t>
            </a:r>
          </a:p>
          <a:p>
            <a:pPr lvl="1"/>
            <a:r>
              <a:rPr lang="fr-FR" dirty="0"/>
              <a:t>La méthode usuelle de Runge-</a:t>
            </a:r>
            <a:r>
              <a:rPr lang="fr-FR" dirty="0" err="1"/>
              <a:t>Kutta</a:t>
            </a:r>
            <a:r>
              <a:rPr lang="fr-FR" dirty="0"/>
              <a:t> est RK4</a:t>
            </a:r>
          </a:p>
          <a:p>
            <a:pPr lvl="2"/>
            <a:r>
              <a:rPr lang="fr-FR" dirty="0"/>
              <a:t> </a:t>
            </a:r>
          </a:p>
          <a:p>
            <a:pPr lvl="2"/>
            <a:r>
              <a:rPr lang="fr-FR" dirty="0"/>
              <a:t> 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Méthode d’ordre 4</a:t>
            </a:r>
          </a:p>
          <a:p>
            <a:pPr lvl="1"/>
            <a:r>
              <a:rPr lang="fr-FR" dirty="0"/>
              <a:t>A-Stabilité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306A39-2242-C145-9744-2F44DF2C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5904882"/>
            <a:ext cx="683339" cy="365125"/>
          </a:xfrm>
        </p:spPr>
        <p:txBody>
          <a:bodyPr/>
          <a:lstStyle/>
          <a:p>
            <a:fld id="{000982F6-AAAD-4258-B115-44D8EC280712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1814D8-91E6-204C-BA74-2A2E634E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379" y="1494465"/>
            <a:ext cx="2806331" cy="2806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7F67D02-AEE0-C54B-A77B-7DF59BCE0E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85" y="3221064"/>
            <a:ext cx="2514349" cy="1077981"/>
          </a:xfrm>
          <a:prstGeom prst="rect">
            <a:avLst/>
          </a:prstGeom>
          <a:ln>
            <a:noFill/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A1294B0-FB6C-DD4C-9922-083BB76558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4228"/>
          <a:stretch>
            <a:fillRect/>
          </a:stretch>
        </p:blipFill>
        <p:spPr>
          <a:xfrm>
            <a:off x="1939639" y="2719577"/>
            <a:ext cx="3027474" cy="473999"/>
          </a:xfrm>
          <a:prstGeom prst="rect">
            <a:avLst/>
          </a:prstGeom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6CD0371-0E0A-7F44-BDA5-291ADF7739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225" y="4580761"/>
            <a:ext cx="5277191" cy="1936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81705" y="5273694"/>
            <a:ext cx="1793757" cy="11685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64157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A3878-B627-594E-920C-50E70681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- Méthodes numériques temporelles usuelles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28DA1A-BB9D-4346-BA95-07BC60BE7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Méthode de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Differentiation</a:t>
            </a:r>
            <a:r>
              <a:rPr lang="fr-FR" dirty="0"/>
              <a:t> Formula (BDF)</a:t>
            </a:r>
          </a:p>
          <a:p>
            <a:pPr lvl="1"/>
            <a:r>
              <a:rPr lang="fr-FR" dirty="0"/>
              <a:t>Elaborée par Charles F. </a:t>
            </a:r>
            <a:r>
              <a:rPr lang="fr-FR" dirty="0" err="1"/>
              <a:t>Kurtis</a:t>
            </a:r>
            <a:r>
              <a:rPr lang="fr-FR" dirty="0"/>
              <a:t> et Joseph O. </a:t>
            </a:r>
            <a:r>
              <a:rPr lang="fr-FR" dirty="0" err="1"/>
              <a:t>Hirschfelder</a:t>
            </a:r>
            <a:r>
              <a:rPr lang="fr-FR" dirty="0"/>
              <a:t> en 1952</a:t>
            </a:r>
          </a:p>
          <a:p>
            <a:pPr lvl="1"/>
            <a:r>
              <a:rPr lang="fr-FR" dirty="0"/>
              <a:t>Méthode Implicite :</a:t>
            </a:r>
          </a:p>
          <a:p>
            <a:pPr lvl="2"/>
            <a:r>
              <a:rPr lang="fr-FR" dirty="0"/>
              <a:t>Elle détermine la solution à </a:t>
            </a:r>
            <a:r>
              <a:rPr lang="fr-FR" dirty="0" err="1"/>
              <a:t>t</a:t>
            </a:r>
            <a:r>
              <a:rPr lang="fr-FR" dirty="0"/>
              <a:t> + </a:t>
            </a:r>
            <a:r>
              <a:rPr lang="fr-FR" dirty="0" err="1"/>
              <a:t>Δt</a:t>
            </a:r>
            <a:r>
              <a:rPr lang="fr-FR" dirty="0"/>
              <a:t> en résolvant un équation prenant en compte la valeur de la fonction en </a:t>
            </a:r>
            <a:r>
              <a:rPr lang="fr-FR" dirty="0" err="1"/>
              <a:t>t</a:t>
            </a:r>
            <a:r>
              <a:rPr lang="fr-FR" dirty="0"/>
              <a:t> et en </a:t>
            </a:r>
            <a:r>
              <a:rPr lang="fr-FR" dirty="0" err="1"/>
              <a:t>t</a:t>
            </a:r>
            <a:r>
              <a:rPr lang="fr-FR" dirty="0"/>
              <a:t> + </a:t>
            </a:r>
            <a:r>
              <a:rPr lang="fr-FR" dirty="0" err="1"/>
              <a:t>Δt</a:t>
            </a:r>
            <a:endParaRPr lang="fr-FR" dirty="0"/>
          </a:p>
          <a:p>
            <a:pPr lvl="3"/>
            <a:r>
              <a:rPr lang="fr-FR" dirty="0"/>
              <a:t>Se formalise de la manière suivante :</a:t>
            </a:r>
          </a:p>
          <a:p>
            <a:pPr lvl="3"/>
            <a:r>
              <a:rPr lang="fr-FR" dirty="0"/>
              <a:t>Origine du coût de calcul (méthode de Newton)</a:t>
            </a:r>
          </a:p>
          <a:p>
            <a:pPr lvl="2"/>
            <a:r>
              <a:rPr lang="fr-FR" dirty="0"/>
              <a:t>Inconditionnellement stable</a:t>
            </a:r>
          </a:p>
          <a:p>
            <a:pPr lvl="3"/>
            <a:r>
              <a:rPr lang="fr-FR" dirty="0"/>
              <a:t>Si l’ordre est inférieur ou égal à 2</a:t>
            </a:r>
          </a:p>
          <a:p>
            <a:pPr lvl="1"/>
            <a:r>
              <a:rPr lang="fr-FR" dirty="0"/>
              <a:t>Méthode BDF à l’ordre S :</a:t>
            </a:r>
          </a:p>
          <a:p>
            <a:pPr lvl="1"/>
            <a:r>
              <a:rPr lang="fr-FR" dirty="0"/>
              <a:t>Méthode à pas multiples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D802FF-5316-8340-BA4F-5A680E1F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05CE3B-33C4-7241-8ED2-B19FD2823D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01" y="5048929"/>
            <a:ext cx="2363464" cy="5277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ED879F-083F-974A-8435-61C7A2A8DA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801" y="3882172"/>
            <a:ext cx="1628332" cy="2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1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A5382-AF7A-45DB-A3C9-1FF389D7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-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3BB90C-0673-4948-8D47-9D0CF420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29" y="2660894"/>
            <a:ext cx="4377992" cy="2032588"/>
          </a:xfrm>
        </p:spPr>
        <p:txBody>
          <a:bodyPr/>
          <a:lstStyle/>
          <a:p>
            <a:r>
              <a:rPr lang="fr-FR" dirty="0"/>
              <a:t>Modélisation de la physique </a:t>
            </a:r>
          </a:p>
          <a:p>
            <a:endParaRPr lang="fr-FR" dirty="0"/>
          </a:p>
          <a:p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 dirty="0" err="1"/>
              <a:t>Fluid</a:t>
            </a:r>
            <a:r>
              <a:rPr lang="fr-FR" dirty="0"/>
              <a:t> Dynamics (CFD)  </a:t>
            </a:r>
          </a:p>
          <a:p>
            <a:endParaRPr lang="fr-FR" dirty="0"/>
          </a:p>
          <a:p>
            <a:r>
              <a:rPr lang="fr-FR" dirty="0"/>
              <a:t>Projet code Jaguar 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A46DE8-2FD9-44F5-AE39-029199A0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</a:t>
            </a:fld>
            <a:endParaRPr lang="fr-FR"/>
          </a:p>
        </p:txBody>
      </p:sp>
      <p:grpSp>
        <p:nvGrpSpPr>
          <p:cNvPr id="8" name="7 Grupo"/>
          <p:cNvGrpSpPr/>
          <p:nvPr/>
        </p:nvGrpSpPr>
        <p:grpSpPr>
          <a:xfrm>
            <a:off x="5185954" y="1711235"/>
            <a:ext cx="6191794" cy="4193176"/>
            <a:chOff x="365760" y="1746665"/>
            <a:chExt cx="5538651" cy="3393404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ECD4CCB-CBE3-457F-8E78-FDA4CFD1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" y="1746665"/>
              <a:ext cx="5538651" cy="311766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D19B8D1-82ED-4BB9-B80E-ABB3D33922DC}"/>
                </a:ext>
              </a:extLst>
            </p:cNvPr>
            <p:cNvSpPr txBox="1"/>
            <p:nvPr/>
          </p:nvSpPr>
          <p:spPr>
            <a:xfrm>
              <a:off x="2111821" y="4909237"/>
              <a:ext cx="20465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/>
                <a:t>Image issue du site thermoflow.com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95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F3D85-5BB7-0C40-B3BC-1DB4889C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 - Méthodes numériques temporelles usuelles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AE9A4C-D434-A745-BE98-B5A8EBEF5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Méthode de </a:t>
            </a:r>
            <a:r>
              <a:rPr lang="fr-FR" dirty="0" err="1"/>
              <a:t>Backward</a:t>
            </a:r>
            <a:r>
              <a:rPr lang="fr-FR" dirty="0"/>
              <a:t> </a:t>
            </a:r>
            <a:r>
              <a:rPr lang="fr-FR" dirty="0" err="1"/>
              <a:t>Differentiation</a:t>
            </a:r>
            <a:r>
              <a:rPr lang="fr-FR" dirty="0"/>
              <a:t> Formula (Suite)</a:t>
            </a:r>
          </a:p>
          <a:p>
            <a:pPr lvl="1"/>
            <a:r>
              <a:rPr lang="fr-FR" dirty="0"/>
              <a:t>Les coefficients sont donnés par le polynôme d’interpolation de Lagrange</a:t>
            </a:r>
          </a:p>
          <a:p>
            <a:pPr lvl="1"/>
            <a:r>
              <a:rPr lang="fr-FR" dirty="0"/>
              <a:t>La méthode BDF1 est le schéma d’Euler Implicite</a:t>
            </a:r>
          </a:p>
          <a:p>
            <a:pPr lvl="1"/>
            <a:r>
              <a:rPr lang="fr-FR" dirty="0"/>
              <a:t>La méthode usuelle BDF est BDF4</a:t>
            </a:r>
          </a:p>
          <a:p>
            <a:pPr lvl="2"/>
            <a:r>
              <a:rPr lang="fr-FR" dirty="0"/>
              <a:t> </a:t>
            </a:r>
          </a:p>
          <a:p>
            <a:pPr lvl="2"/>
            <a:r>
              <a:rPr lang="fr-FR" dirty="0"/>
              <a:t>Méthode d’ordre 4</a:t>
            </a:r>
          </a:p>
          <a:p>
            <a:pPr lvl="1"/>
            <a:r>
              <a:rPr lang="fr-FR" dirty="0"/>
              <a:t>A-Stabilité :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50D148-C786-1049-9BB6-41E130F3B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1F248F-B538-6542-9BCF-D3154B1F2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25" y="4255911"/>
            <a:ext cx="8650424" cy="26020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C48A2A-BEC9-094B-A009-1D315EEE2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7" y="3589630"/>
            <a:ext cx="5418667" cy="4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06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>
            <a:extLst>
              <a:ext uri="{FF2B5EF4-FFF2-40B4-BE49-F238E27FC236}">
                <a16:creationId xmlns:a16="http://schemas.microsoft.com/office/drawing/2014/main" id="{AF5DA36B-4B61-44E0-B6CA-383B78BFE8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7861" y="710549"/>
            <a:ext cx="11523215" cy="5253114"/>
          </a:xfrm>
          <a:prstGeom prst="rect">
            <a:avLst/>
          </a:prstGeom>
          <a:ln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0AF4EB-5793-4C57-B071-C30C5F47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C3D01-1D63-4D9D-9EF4-1CAA07409453}"/>
              </a:ext>
            </a:extLst>
          </p:cNvPr>
          <p:cNvSpPr/>
          <p:nvPr/>
        </p:nvSpPr>
        <p:spPr>
          <a:xfrm>
            <a:off x="227861" y="3875038"/>
            <a:ext cx="8334361" cy="852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363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D48989-5D71-406C-AC15-390DA2F5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– Méthodes numériques temporelles exponentielles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DCB18D-0E24-4E2D-A04E-C2DDFCD78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58989"/>
            <a:ext cx="8596668" cy="3880773"/>
          </a:xfrm>
        </p:spPr>
        <p:txBody>
          <a:bodyPr>
            <a:normAutofit/>
          </a:bodyPr>
          <a:lstStyle/>
          <a:p>
            <a:r>
              <a:rPr lang="fr-FR" dirty="0"/>
              <a:t>Position du problème</a:t>
            </a:r>
          </a:p>
          <a:p>
            <a:pPr marL="457200" lvl="1" indent="0">
              <a:buNone/>
            </a:pPr>
            <a:endParaRPr lang="fr-FR" dirty="0"/>
          </a:p>
          <a:p>
            <a:pPr marL="0" indent="0">
              <a:lnSpc>
                <a:spcPct val="150000"/>
              </a:lnSpc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Formule de Duhamel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0598DC-BD47-40F1-AA1A-6DAACCE37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22</a:t>
            </a:fld>
            <a:endParaRPr lang="fr-FR"/>
          </a:p>
        </p:txBody>
      </p:sp>
      <p:grpSp>
        <p:nvGrpSpPr>
          <p:cNvPr id="14" name="13 Grupo"/>
          <p:cNvGrpSpPr/>
          <p:nvPr/>
        </p:nvGrpSpPr>
        <p:grpSpPr>
          <a:xfrm>
            <a:off x="2292350" y="2582257"/>
            <a:ext cx="5662456" cy="1038399"/>
            <a:chOff x="2183489" y="2620357"/>
            <a:chExt cx="5889311" cy="108000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83489" y="2620357"/>
              <a:ext cx="1927595" cy="108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84800" y="2884487"/>
              <a:ext cx="2688000" cy="504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cxnSp>
          <p:nvCxnSpPr>
            <p:cNvPr id="12" name="11 Conector recto de flecha"/>
            <p:cNvCxnSpPr/>
            <p:nvPr/>
          </p:nvCxnSpPr>
          <p:spPr>
            <a:xfrm>
              <a:off x="4229084" y="3142378"/>
              <a:ext cx="1080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17 Grupo"/>
          <p:cNvGrpSpPr/>
          <p:nvPr/>
        </p:nvGrpSpPr>
        <p:grpSpPr>
          <a:xfrm>
            <a:off x="1617997" y="4731052"/>
            <a:ext cx="7011162" cy="1605160"/>
            <a:chOff x="754062" y="4626650"/>
            <a:chExt cx="7819200" cy="1790155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54062" y="5336804"/>
              <a:ext cx="7819200" cy="108000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cxnSp>
          <p:nvCxnSpPr>
            <p:cNvPr id="17" name="16 Conector angular"/>
            <p:cNvCxnSpPr>
              <a:endCxn id="5124" idx="1"/>
            </p:cNvCxnSpPr>
            <p:nvPr/>
          </p:nvCxnSpPr>
          <p:spPr>
            <a:xfrm rot="10800000" flipV="1">
              <a:off x="754063" y="4626650"/>
              <a:ext cx="982934" cy="1250156"/>
            </a:xfrm>
            <a:prstGeom prst="bentConnector3">
              <a:avLst>
                <a:gd name="adj1" fmla="val 125937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65578" y="4257888"/>
            <a:ext cx="5316001" cy="9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1286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61F872-F6E3-4035-94AF-FC06412E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0525"/>
          </a:xfrm>
        </p:spPr>
        <p:txBody>
          <a:bodyPr/>
          <a:lstStyle/>
          <a:p>
            <a:r>
              <a:rPr lang="fr-FR" dirty="0"/>
              <a:t>IV - Calcul de quadrature : Runge-</a:t>
            </a:r>
            <a:r>
              <a:rPr lang="fr-FR" dirty="0" err="1"/>
              <a:t>Kutta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3EE48B-CB47-4FC8-BDFD-8113AA40E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61135"/>
            <a:ext cx="8596668" cy="4327972"/>
          </a:xfrm>
        </p:spPr>
        <p:txBody>
          <a:bodyPr/>
          <a:lstStyle/>
          <a:p>
            <a:r>
              <a:rPr lang="fr-FR" dirty="0"/>
              <a:t>Méthode de Runge-</a:t>
            </a:r>
            <a:r>
              <a:rPr lang="fr-FR" dirty="0" err="1"/>
              <a:t>Kutta</a:t>
            </a:r>
            <a:r>
              <a:rPr lang="fr-FR" dirty="0"/>
              <a:t> :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pPr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Fonctions constantes :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CAD857-D5F8-4086-AFB0-CE812913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DA0D0CF-6473-40B1-86DB-17117A5DA88F}"/>
              </a:ext>
            </a:extLst>
          </p:cNvPr>
          <p:cNvSpPr txBox="1"/>
          <p:nvPr/>
        </p:nvSpPr>
        <p:spPr>
          <a:xfrm>
            <a:off x="1153989" y="6210153"/>
            <a:ext cx="59386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Issu de l’article « A short course on </a:t>
            </a:r>
            <a:r>
              <a:rPr lang="fr-FR" sz="1000" dirty="0" err="1"/>
              <a:t>exponential</a:t>
            </a:r>
            <a:r>
              <a:rPr lang="fr-FR" sz="1000" dirty="0"/>
              <a:t> </a:t>
            </a:r>
            <a:r>
              <a:rPr lang="fr-FR" sz="1000" dirty="0" err="1"/>
              <a:t>integrators</a:t>
            </a:r>
            <a:r>
              <a:rPr lang="fr-FR" sz="1000" dirty="0"/>
              <a:t> » de Marlis </a:t>
            </a:r>
            <a:r>
              <a:rPr lang="fr-FR" sz="1000" dirty="0" err="1"/>
              <a:t>Hockbruck</a:t>
            </a:r>
            <a:endParaRPr lang="fr-FR" sz="10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t="2980" b="1936"/>
          <a:stretch>
            <a:fillRect/>
          </a:stretch>
        </p:blipFill>
        <p:spPr bwMode="auto">
          <a:xfrm>
            <a:off x="4176713" y="2049509"/>
            <a:ext cx="3838575" cy="1702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8523" y="4459225"/>
            <a:ext cx="41243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08445" y="5255567"/>
            <a:ext cx="3114675" cy="752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3215" y="5236516"/>
            <a:ext cx="3914775" cy="790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20" name="19 Conector angular"/>
          <p:cNvCxnSpPr>
            <a:stCxn id="6148" idx="1"/>
            <a:endCxn id="6149" idx="1"/>
          </p:cNvCxnSpPr>
          <p:nvPr/>
        </p:nvCxnSpPr>
        <p:spPr>
          <a:xfrm rot="10800000" flipV="1">
            <a:off x="1208445" y="4692587"/>
            <a:ext cx="10078" cy="939217"/>
          </a:xfrm>
          <a:prstGeom prst="bentConnector3">
            <a:avLst>
              <a:gd name="adj1" fmla="val 424552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>
            <a:stCxn id="6149" idx="3"/>
            <a:endCxn id="6150" idx="1"/>
          </p:cNvCxnSpPr>
          <p:nvPr/>
        </p:nvCxnSpPr>
        <p:spPr>
          <a:xfrm flipV="1">
            <a:off x="4323120" y="5631804"/>
            <a:ext cx="600095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449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7D21E3-EFDC-4EFA-9E9D-70B76B1B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- Calcul de quadrature : Taylor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0F6AE0-B355-48B6-8382-3E855A7FB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3959"/>
            <a:ext cx="8596668" cy="4567404"/>
          </a:xfrm>
        </p:spPr>
        <p:txBody>
          <a:bodyPr/>
          <a:lstStyle/>
          <a:p>
            <a:r>
              <a:rPr lang="fr-FR" dirty="0"/>
              <a:t>Méthode de Taylor :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Matrice augmentée: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BB1B8C-A61F-4E1F-A085-9DE1DD526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z="1200" smtClean="0"/>
              <a:pPr/>
              <a:t>24</a:t>
            </a:fld>
            <a:endParaRPr lang="fr-FR" dirty="0"/>
          </a:p>
        </p:txBody>
      </p:sp>
      <p:grpSp>
        <p:nvGrpSpPr>
          <p:cNvPr id="16" name="15 Grupo"/>
          <p:cNvGrpSpPr/>
          <p:nvPr/>
        </p:nvGrpSpPr>
        <p:grpSpPr>
          <a:xfrm>
            <a:off x="634176" y="2115403"/>
            <a:ext cx="4142540" cy="1744021"/>
            <a:chOff x="224742" y="2743200"/>
            <a:chExt cx="4507020" cy="189746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143B15C-2DB7-42C7-8F6E-611E488C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47" b="3667"/>
            <a:stretch>
              <a:fillRect/>
            </a:stretch>
          </p:blipFill>
          <p:spPr>
            <a:xfrm>
              <a:off x="224742" y="2743200"/>
              <a:ext cx="4507020" cy="86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AEEC3F0B-4D31-4DD3-878A-C9656E616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238"/>
            <a:stretch>
              <a:fillRect/>
            </a:stretch>
          </p:blipFill>
          <p:spPr>
            <a:xfrm>
              <a:off x="1004862" y="3848668"/>
              <a:ext cx="2701217" cy="792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FD25DE3B-9E0D-435A-81AF-418A377ABFF6}"/>
              </a:ext>
            </a:extLst>
          </p:cNvPr>
          <p:cNvSpPr txBox="1"/>
          <p:nvPr/>
        </p:nvSpPr>
        <p:spPr>
          <a:xfrm>
            <a:off x="1235433" y="6161858"/>
            <a:ext cx="7116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Issu d’un article d’</a:t>
            </a:r>
            <a:r>
              <a:rPr lang="fr-FR" sz="1000" dirty="0" err="1"/>
              <a:t>Antti</a:t>
            </a:r>
            <a:r>
              <a:rPr lang="fr-FR" sz="1000" dirty="0"/>
              <a:t> </a:t>
            </a:r>
            <a:r>
              <a:rPr lang="fr-FR" sz="1000" dirty="0" err="1"/>
              <a:t>Koskela</a:t>
            </a:r>
            <a:r>
              <a:rPr lang="fr-FR" sz="1000" dirty="0"/>
              <a:t> et d’Alexander Ostermann, du journal « Computers and </a:t>
            </a:r>
            <a:r>
              <a:rPr lang="fr-FR" sz="1000" dirty="0" err="1"/>
              <a:t>Mathematics</a:t>
            </a:r>
            <a:r>
              <a:rPr lang="fr-FR" sz="1000" dirty="0"/>
              <a:t> </a:t>
            </a:r>
            <a:r>
              <a:rPr lang="fr-FR" sz="1000" dirty="0" err="1"/>
              <a:t>with</a:t>
            </a:r>
            <a:r>
              <a:rPr lang="fr-FR" sz="1000" dirty="0"/>
              <a:t> applications »</a:t>
            </a:r>
          </a:p>
        </p:txBody>
      </p:sp>
      <p:grpSp>
        <p:nvGrpSpPr>
          <p:cNvPr id="13" name="12 Grupo"/>
          <p:cNvGrpSpPr/>
          <p:nvPr/>
        </p:nvGrpSpPr>
        <p:grpSpPr>
          <a:xfrm>
            <a:off x="6475276" y="1820844"/>
            <a:ext cx="4329720" cy="2273485"/>
            <a:chOff x="6284206" y="3226563"/>
            <a:chExt cx="4791075" cy="2515737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D6CEC42-D9B0-42CE-B657-472A0DB2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64" b="-4965"/>
            <a:stretch>
              <a:fillRect/>
            </a:stretch>
          </p:blipFill>
          <p:spPr>
            <a:xfrm>
              <a:off x="6847344" y="5073560"/>
              <a:ext cx="3664798" cy="6687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284206" y="3226563"/>
              <a:ext cx="4791075" cy="1524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</p:grpSp>
      <p:cxnSp>
        <p:nvCxnSpPr>
          <p:cNvPr id="18" name="17 Conector recto de flecha"/>
          <p:cNvCxnSpPr/>
          <p:nvPr/>
        </p:nvCxnSpPr>
        <p:spPr>
          <a:xfrm flipV="1">
            <a:off x="4926843" y="2523116"/>
            <a:ext cx="1440000" cy="17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52884" y="4908855"/>
            <a:ext cx="2905125" cy="752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31062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EB6210-8421-433C-8146-A3FAF54B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- Exponentielle Euler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CA8113-D017-4A05-95C8-DE76FF13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Schéma le plus simple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r>
              <a:rPr lang="fr-FR" dirty="0"/>
              <a:t>Correction du schéma Euler explicite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A33F7F-ADD9-41BA-B7D4-803B9DE1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6A9212-604F-4836-A461-321642577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209" y="2812232"/>
            <a:ext cx="6349583" cy="1363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D29E8D-0FB8-4E23-926C-BD657FA28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3" t="-22478" r="-2651" b="-27366"/>
          <a:stretch>
            <a:fillRect/>
          </a:stretch>
        </p:blipFill>
        <p:spPr>
          <a:xfrm>
            <a:off x="4176215" y="5104264"/>
            <a:ext cx="3848669" cy="5732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511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09B47-23AA-4324-B27B-E244F3E2E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- Passage en non linéaire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BAED6D-B233-41AA-A3D1-AF82EC008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9517"/>
            <a:ext cx="8596668" cy="3880773"/>
          </a:xfrm>
        </p:spPr>
        <p:txBody>
          <a:bodyPr/>
          <a:lstStyle/>
          <a:p>
            <a:r>
              <a:rPr lang="fr-FR" dirty="0"/>
              <a:t>Méthode standard :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Méthode </a:t>
            </a:r>
            <a:r>
              <a:rPr lang="fr-FR" dirty="0" err="1"/>
              <a:t>Rosenbrock</a:t>
            </a:r>
            <a:r>
              <a:rPr lang="fr-FR" dirty="0"/>
              <a:t> :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7B8F3D-5264-4529-88F2-AE14CC20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4302B6A-D93E-491C-B1B2-5F4091A8B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62" y="2643032"/>
            <a:ext cx="6371076" cy="838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168D07E-0A22-4453-822D-D1D2B2232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91" y="4685337"/>
            <a:ext cx="5652019" cy="11218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2069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B3ACA20D-C8BA-48AC-8A1B-D5BF49DC0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9370"/>
          </a:xfrm>
        </p:spPr>
        <p:txBody>
          <a:bodyPr/>
          <a:lstStyle/>
          <a:p>
            <a:r>
              <a:rPr lang="fr-FR" dirty="0"/>
              <a:t>IV - Espace de Krylov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572CBCEE-73BF-41CE-94D4-7F72DCE62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15717"/>
            <a:ext cx="8596668" cy="3880773"/>
          </a:xfrm>
        </p:spPr>
        <p:txBody>
          <a:bodyPr>
            <a:normAutofit/>
          </a:bodyPr>
          <a:lstStyle/>
          <a:p>
            <a:r>
              <a:rPr lang="fr-FR" dirty="0"/>
              <a:t>Calcul d’exponentielle d’une matrice,   , de taille </a:t>
            </a:r>
          </a:p>
          <a:p>
            <a:pPr lvl="1"/>
            <a:r>
              <a:rPr lang="fr-FR" dirty="0"/>
              <a:t>Module </a:t>
            </a:r>
            <a:r>
              <a:rPr lang="fr-FR" dirty="0" err="1"/>
              <a:t>Scipy</a:t>
            </a:r>
            <a:r>
              <a:rPr lang="fr-FR" dirty="0"/>
              <a:t>        </a:t>
            </a:r>
            <a:r>
              <a:rPr lang="es-ES" dirty="0" err="1"/>
              <a:t>Scaling</a:t>
            </a:r>
            <a:r>
              <a:rPr lang="es-ES" dirty="0"/>
              <a:t> and </a:t>
            </a:r>
            <a:r>
              <a:rPr lang="es-ES" dirty="0" err="1"/>
              <a:t>Squaring</a:t>
            </a:r>
            <a:r>
              <a:rPr lang="es-ES" dirty="0"/>
              <a:t> </a:t>
            </a:r>
            <a:r>
              <a:rPr lang="es-ES" dirty="0" err="1"/>
              <a:t>Algorithm</a:t>
            </a:r>
            <a:r>
              <a:rPr lang="es-ES" dirty="0"/>
              <a:t> (</a:t>
            </a:r>
            <a:r>
              <a:rPr lang="en-US" dirty="0"/>
              <a:t>A.H. Al-</a:t>
            </a:r>
            <a:r>
              <a:rPr lang="en-US" dirty="0" err="1"/>
              <a:t>Mohy</a:t>
            </a:r>
            <a:r>
              <a:rPr lang="en-US" dirty="0"/>
              <a:t> &amp; N.J. </a:t>
            </a:r>
            <a:r>
              <a:rPr lang="en-US" dirty="0" err="1"/>
              <a:t>Higham</a:t>
            </a:r>
            <a:r>
              <a:rPr lang="es-ES" dirty="0"/>
              <a:t>)</a:t>
            </a:r>
          </a:p>
          <a:p>
            <a:pPr lvl="2">
              <a:buFont typeface="Wingdings" pitchFamily="2" charset="2"/>
              <a:buChar char="§"/>
            </a:pPr>
            <a:r>
              <a:rPr lang="es-ES" dirty="0" err="1"/>
              <a:t>Précision</a:t>
            </a:r>
            <a:r>
              <a:rPr lang="es-ES" dirty="0"/>
              <a:t> </a:t>
            </a:r>
            <a:r>
              <a:rPr lang="es-ES" dirty="0" err="1"/>
              <a:t>très</a:t>
            </a:r>
            <a:r>
              <a:rPr lang="es-ES" dirty="0"/>
              <a:t> </a:t>
            </a:r>
            <a:r>
              <a:rPr lang="es-ES" dirty="0" err="1"/>
              <a:t>élevée</a:t>
            </a:r>
            <a:r>
              <a:rPr lang="es-ES" dirty="0"/>
              <a:t> (</a:t>
            </a:r>
            <a:r>
              <a:rPr lang="es-ES" dirty="0" err="1"/>
              <a:t>référence</a:t>
            </a:r>
            <a:r>
              <a:rPr lang="es-ES" dirty="0"/>
              <a:t>)</a:t>
            </a:r>
            <a:endParaRPr lang="fr-FR" dirty="0"/>
          </a:p>
          <a:p>
            <a:pPr lvl="1"/>
            <a:r>
              <a:rPr lang="fr-FR" dirty="0"/>
              <a:t>Méthode de Krylov </a:t>
            </a:r>
          </a:p>
          <a:p>
            <a:pPr lvl="2">
              <a:buFont typeface="Wingdings" pitchFamily="2" charset="2"/>
              <a:buChar char="§"/>
            </a:pPr>
            <a:r>
              <a:rPr lang="fr-FR" dirty="0"/>
              <a:t>Gain de temps</a:t>
            </a:r>
          </a:p>
          <a:p>
            <a:r>
              <a:rPr lang="fr-FR" dirty="0"/>
              <a:t>Base de la méthode de Krylov</a:t>
            </a:r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Décomposition d’</a:t>
            </a:r>
            <a:r>
              <a:rPr lang="fr-FR" dirty="0" err="1"/>
              <a:t>Arnoldi</a:t>
            </a:r>
            <a:r>
              <a:rPr lang="fr-FR" dirty="0"/>
              <a:t>         Base orthogonale et bien conditionnée</a:t>
            </a:r>
          </a:p>
          <a:p>
            <a:pPr lvl="1"/>
            <a:r>
              <a:rPr lang="fr-FR" dirty="0"/>
              <a:t>Exponentielle d’une matrice de </a:t>
            </a:r>
            <a:r>
              <a:rPr lang="fr-FR" dirty="0" err="1"/>
              <a:t>Hessenberg</a:t>
            </a:r>
            <a:r>
              <a:rPr lang="fr-FR" dirty="0"/>
              <a:t>,       , de taille </a:t>
            </a:r>
          </a:p>
        </p:txBody>
      </p:sp>
      <p:cxnSp>
        <p:nvCxnSpPr>
          <p:cNvPr id="11" name="10 Conector recto de flecha"/>
          <p:cNvCxnSpPr/>
          <p:nvPr/>
        </p:nvCxnSpPr>
        <p:spPr>
          <a:xfrm>
            <a:off x="2769703" y="2498328"/>
            <a:ext cx="3180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4888" y="4115095"/>
            <a:ext cx="1621500" cy="82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4768" y="4227395"/>
            <a:ext cx="4275275" cy="608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14" name="13 Conector recto de flecha"/>
          <p:cNvCxnSpPr/>
          <p:nvPr/>
        </p:nvCxnSpPr>
        <p:spPr>
          <a:xfrm>
            <a:off x="2986779" y="4531720"/>
            <a:ext cx="3180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/>
          <p:nvPr/>
        </p:nvCxnSpPr>
        <p:spPr>
          <a:xfrm>
            <a:off x="3855045" y="5115169"/>
            <a:ext cx="3180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/>
          <a:srcRect l="13228" t="4" r="6924"/>
          <a:stretch>
            <a:fillRect/>
          </a:stretch>
        </p:blipFill>
        <p:spPr bwMode="auto">
          <a:xfrm>
            <a:off x="5582405" y="5303356"/>
            <a:ext cx="397942" cy="35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73352" y="5399386"/>
            <a:ext cx="881314" cy="22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 l="12952" t="25778" r="82686" b="33944"/>
          <a:stretch>
            <a:fillRect/>
          </a:stretch>
        </p:blipFill>
        <p:spPr bwMode="auto">
          <a:xfrm>
            <a:off x="5050258" y="1963716"/>
            <a:ext cx="186505" cy="24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5"/>
          <a:srcRect l="78866" t="-1840"/>
          <a:stretch>
            <a:fillRect/>
          </a:stretch>
        </p:blipFill>
        <p:spPr bwMode="auto">
          <a:xfrm>
            <a:off x="6263726" y="2016418"/>
            <a:ext cx="186256" cy="22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AC13A0-7F57-498D-996B-C0F1A3D70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5945826"/>
            <a:ext cx="683339" cy="365125"/>
          </a:xfrm>
        </p:spPr>
        <p:txBody>
          <a:bodyPr/>
          <a:lstStyle/>
          <a:p>
            <a:fld id="{000982F6-AAAD-4258-B115-44D8EC280712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63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.png">
            <a:extLst>
              <a:ext uri="{FF2B5EF4-FFF2-40B4-BE49-F238E27FC236}">
                <a16:creationId xmlns:a16="http://schemas.microsoft.com/office/drawing/2014/main" id="{AF5DA36B-4B61-44E0-B6CA-383B78BFE8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44331" y="655984"/>
            <a:ext cx="11523215" cy="5253114"/>
          </a:xfrm>
          <a:prstGeom prst="rect">
            <a:avLst/>
          </a:prstGeom>
          <a:ln/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0AF4EB-5793-4C57-B071-C30C5F47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C3D01-1D63-4D9D-9EF4-1CAA07409453}"/>
              </a:ext>
            </a:extLst>
          </p:cNvPr>
          <p:cNvSpPr/>
          <p:nvPr/>
        </p:nvSpPr>
        <p:spPr>
          <a:xfrm>
            <a:off x="244331" y="4911594"/>
            <a:ext cx="9700591" cy="624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176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7">
            <a:extLst>
              <a:ext uri="{FF2B5EF4-FFF2-40B4-BE49-F238E27FC236}">
                <a16:creationId xmlns:a16="http://schemas.microsoft.com/office/drawing/2014/main" id="{30805947-EB13-4CE1-AA67-545007F33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5" y="1322773"/>
            <a:ext cx="11079331" cy="53560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A83639-8372-4E05-9712-D39DF24D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DCE439-3197-4096-B170-A6CF016FD06B}"/>
              </a:ext>
            </a:extLst>
          </p:cNvPr>
          <p:cNvSpPr/>
          <p:nvPr/>
        </p:nvSpPr>
        <p:spPr>
          <a:xfrm>
            <a:off x="583096" y="5486400"/>
            <a:ext cx="8918713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A3B24EC0-D904-421A-A85B-AB0678AF0FCE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II - Gestion de projet : Gantt « final »</a:t>
            </a:r>
          </a:p>
        </p:txBody>
      </p:sp>
    </p:spTree>
    <p:extLst>
      <p:ext uri="{BB962C8B-B14F-4D97-AF65-F5344CB8AC3E}">
        <p14:creationId xmlns:p14="http://schemas.microsoft.com/office/powerpoint/2010/main" val="265565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8A5382-AF7A-45DB-A3C9-1FF389D71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- Introduction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3BB90C-0673-4948-8D47-9D0CF4207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7707"/>
            <a:ext cx="8596668" cy="3880773"/>
          </a:xfrm>
        </p:spPr>
        <p:txBody>
          <a:bodyPr/>
          <a:lstStyle/>
          <a:p>
            <a:r>
              <a:rPr lang="fr-FR" dirty="0"/>
              <a:t>Equation aux dérivées partielles :  </a:t>
            </a:r>
          </a:p>
          <a:p>
            <a:endParaRPr lang="fr-FR" dirty="0"/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  <a:p>
            <a:r>
              <a:rPr lang="fr-FR" dirty="0"/>
              <a:t>Couplage spatial-temporel :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A46DE8-2FD9-44F5-AE39-029199A0F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0705" y="2664816"/>
            <a:ext cx="6090591" cy="100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2576" y="4650378"/>
            <a:ext cx="3106849" cy="100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19577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C5E7BB98-048C-41ED-BE77-BE770D662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75" y="1808228"/>
            <a:ext cx="4159586" cy="1962068"/>
          </a:xfrm>
          <a:ln>
            <a:solidFill>
              <a:schemeClr val="tx1"/>
            </a:solidFill>
          </a:ln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ED12259-FDA2-476F-998B-18BCAE667999}"/>
              </a:ext>
            </a:extLst>
          </p:cNvPr>
          <p:cNvSpPr txBox="1"/>
          <p:nvPr/>
        </p:nvSpPr>
        <p:spPr>
          <a:xfrm>
            <a:off x="1893531" y="4169396"/>
            <a:ext cx="584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solution est la fonction cosinus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ADE1EB1-3B4C-448C-9EF2-7BA0F369B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1" y="675454"/>
            <a:ext cx="10818457" cy="5904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8885F32-C1EA-4AFA-8DA3-750A8D3D2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0" y="675454"/>
            <a:ext cx="10818457" cy="5904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F00673-4004-4E0E-87DB-D70CF191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B3ACA20D-C8BA-48AC-8A1B-D5BF49DC040C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8393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IV – Résultats : Problème linéaire</a:t>
            </a:r>
          </a:p>
        </p:txBody>
      </p:sp>
    </p:spTree>
    <p:extLst>
      <p:ext uri="{BB962C8B-B14F-4D97-AF65-F5344CB8AC3E}">
        <p14:creationId xmlns:p14="http://schemas.microsoft.com/office/powerpoint/2010/main" val="36176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FDF85D-AA4E-422E-B886-386CF8D1C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Problème raide 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261C673-7636-4A07-8206-02C82AC5B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20" y="2897340"/>
            <a:ext cx="5071360" cy="174466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8 Grupo"/>
          <p:cNvGrpSpPr/>
          <p:nvPr/>
        </p:nvGrpSpPr>
        <p:grpSpPr>
          <a:xfrm>
            <a:off x="1691650" y="4991561"/>
            <a:ext cx="8808700" cy="785652"/>
            <a:chOff x="232537" y="4991561"/>
            <a:chExt cx="8808700" cy="785652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6C53598-43B0-4BA5-AAB0-387CC3EE9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247" y="4991561"/>
              <a:ext cx="7229990" cy="785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DA7625CB-4370-4B95-B209-6EF0FBB6A3BE}"/>
                </a:ext>
              </a:extLst>
            </p:cNvPr>
            <p:cNvSpPr txBox="1"/>
            <p:nvPr/>
          </p:nvSpPr>
          <p:spPr>
            <a:xfrm>
              <a:off x="232537" y="5194089"/>
              <a:ext cx="2720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Solution : 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393BFAD6-F0A7-488D-BEE6-FAA5B309C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6" y="954000"/>
            <a:ext cx="10818457" cy="5904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9DDC9A-9353-42C8-BE38-B481E27D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– Résultats : Problème raide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5F4A2E6-E711-495C-9A18-2BA5B95E1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F3DA50-3498-4186-8781-565FF16E3B39}"/>
              </a:ext>
            </a:extLst>
          </p:cNvPr>
          <p:cNvSpPr txBox="1"/>
          <p:nvPr/>
        </p:nvSpPr>
        <p:spPr>
          <a:xfrm>
            <a:off x="531030" y="6083321"/>
            <a:ext cx="9823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Stiff</a:t>
            </a:r>
            <a:r>
              <a:rPr lang="fr-FR" dirty="0"/>
              <a:t> </a:t>
            </a:r>
            <a:r>
              <a:rPr lang="fr-FR" dirty="0" err="1"/>
              <a:t>equation</a:t>
            </a:r>
            <a:r>
              <a:rPr lang="fr-FR" dirty="0"/>
              <a:t>,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Hairer</a:t>
            </a:r>
            <a:r>
              <a:rPr lang="fr-FR" dirty="0"/>
              <a:t> &amp; </a:t>
            </a:r>
            <a:r>
              <a:rPr lang="fr-FR" dirty="0" err="1"/>
              <a:t>Hairer</a:t>
            </a:r>
            <a:r>
              <a:rPr lang="fr-FR" dirty="0"/>
              <a:t> &amp; Wanner, ‘</a:t>
            </a:r>
            <a:r>
              <a:rPr lang="fr-FR" dirty="0" err="1"/>
              <a:t>Solving</a:t>
            </a:r>
            <a:r>
              <a:rPr lang="fr-FR" dirty="0"/>
              <a:t> </a:t>
            </a:r>
            <a:r>
              <a:rPr lang="fr-FR" dirty="0" err="1"/>
              <a:t>Ordinary</a:t>
            </a:r>
            <a:r>
              <a:rPr lang="fr-FR" dirty="0"/>
              <a:t> </a:t>
            </a:r>
            <a:r>
              <a:rPr lang="fr-FR" dirty="0" err="1"/>
              <a:t>Differential</a:t>
            </a:r>
            <a:r>
              <a:rPr lang="fr-FR" dirty="0"/>
              <a:t> Equations II’, </a:t>
            </a:r>
            <a:r>
              <a:rPr lang="fr-FR" dirty="0" err="1"/>
              <a:t>Chapter</a:t>
            </a:r>
            <a:r>
              <a:rPr lang="fr-FR" dirty="0"/>
              <a:t> IV.1</a:t>
            </a:r>
          </a:p>
        </p:txBody>
      </p:sp>
    </p:spTree>
    <p:extLst>
      <p:ext uri="{BB962C8B-B14F-4D97-AF65-F5344CB8AC3E}">
        <p14:creationId xmlns:p14="http://schemas.microsoft.com/office/powerpoint/2010/main" val="94455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151E7E7-719A-4588-91BD-9943A245E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09" y="2909118"/>
            <a:ext cx="6137783" cy="1436939"/>
          </a:xfrm>
          <a:ln>
            <a:solidFill>
              <a:schemeClr val="tx1"/>
            </a:solidFill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7AD367A-132A-4FD5-B405-C369E6E00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1" y="715144"/>
            <a:ext cx="10818458" cy="5904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032E8A6-5CD7-447B-9FF9-CCAB7F9B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050"/>
          </a:xfrm>
        </p:spPr>
        <p:txBody>
          <a:bodyPr/>
          <a:lstStyle/>
          <a:p>
            <a:r>
              <a:rPr lang="fr-FR" dirty="0"/>
              <a:t>IV – Résultats : Problème non-linéaire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B1A001-3647-4E9B-A473-0E496DC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9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A77B80-F2B7-49E6-AD89-AA5B001E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– Résultats : Convection/Diffusion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A640B1-3083-41B7-AF54-EBA0BD42C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0ACEA4C-1B1A-4309-81CF-F8A746AEE0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20" t="-15178" r="-4477" b="-20941"/>
          <a:stretch/>
        </p:blipFill>
        <p:spPr>
          <a:xfrm>
            <a:off x="1617784" y="2672862"/>
            <a:ext cx="6260123" cy="14369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2318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BFB6EC-6EEE-482F-943F-75BF3368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F0B619-4A26-43EE-A089-3ABAF40F7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BE064B-5563-47E8-BB11-E7AE18C95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34</a:t>
            </a:fld>
            <a:endParaRPr lang="fr-FR"/>
          </a:p>
        </p:txBody>
      </p:sp>
      <p:pic>
        <p:nvPicPr>
          <p:cNvPr id="5" name="conv_diff_1_test">
            <a:hlinkClick r:id="" action="ppaction://media"/>
            <a:extLst>
              <a:ext uri="{FF2B5EF4-FFF2-40B4-BE49-F238E27FC236}">
                <a16:creationId xmlns:a16="http://schemas.microsoft.com/office/drawing/2014/main" id="{CCF050DB-640C-416E-8869-54261E23C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1326" y="816638"/>
            <a:ext cx="8517653" cy="48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8C7964-9602-4976-B4B0-A1B5E5BA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IV – Résultats : Convection/Diffusion grand CFL</a:t>
            </a:r>
          </a:p>
        </p:txBody>
      </p:sp>
      <p:pic>
        <p:nvPicPr>
          <p:cNvPr id="5" name="conv_diff_large_clf_test">
            <a:hlinkClick r:id="" action="ppaction://media"/>
            <a:extLst>
              <a:ext uri="{FF2B5EF4-FFF2-40B4-BE49-F238E27FC236}">
                <a16:creationId xmlns:a16="http://schemas.microsoft.com/office/drawing/2014/main" id="{738BABC4-73A5-427C-85C3-6CFC410888C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128" y="1930400"/>
            <a:ext cx="7865616" cy="450173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18F98A-F22D-4892-BF2A-A192104A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21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3DA17B-E2E8-4C74-9B80-7272A583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Equation de Burgers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B11FECF-1ECB-43EB-9F87-0EB8413D1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40" t="-22264" r="-6570" b="-11784"/>
          <a:stretch/>
        </p:blipFill>
        <p:spPr>
          <a:xfrm>
            <a:off x="1331006" y="2753248"/>
            <a:ext cx="6757917" cy="1828877"/>
          </a:xfrm>
          <a:ln>
            <a:solidFill>
              <a:schemeClr val="tx1"/>
            </a:solidFill>
          </a:ln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5B59EE-2468-4A76-8CBD-292F31E61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489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C2E852-2F83-44BB-9C88-82ED45F6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burgers">
            <a:hlinkClick r:id="" action="ppaction://media"/>
            <a:extLst>
              <a:ext uri="{FF2B5EF4-FFF2-40B4-BE49-F238E27FC236}">
                <a16:creationId xmlns:a16="http://schemas.microsoft.com/office/drawing/2014/main" id="{72E4DB43-48A4-4E4F-A6A1-FD1887AFD5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4325" y="2160588"/>
            <a:ext cx="6781800" cy="388143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D237B7-E6B9-4D41-9BE2-9F44BABF2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1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8AA958-7EF5-4EB0-806C-74836A2B6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1840"/>
          </a:xfrm>
        </p:spPr>
        <p:txBody>
          <a:bodyPr/>
          <a:lstStyle/>
          <a:p>
            <a:r>
              <a:rPr lang="fr-FR" dirty="0"/>
              <a:t>V – Conclusion : bilan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478EE0A-709D-4E6A-9A69-97A1C1F54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Méthodes usuelles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AB1664-5A63-444A-BC52-5D2B293703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Conditionnellement stable </a:t>
            </a:r>
          </a:p>
          <a:p>
            <a:endParaRPr lang="fr-FR" dirty="0"/>
          </a:p>
          <a:p>
            <a:r>
              <a:rPr lang="fr-FR" dirty="0"/>
              <a:t>Erreurs dues aux schémas numériques</a:t>
            </a:r>
          </a:p>
          <a:p>
            <a:endParaRPr lang="fr-FR" dirty="0"/>
          </a:p>
          <a:p>
            <a:r>
              <a:rPr lang="fr-FR" dirty="0"/>
              <a:t>Condition CFL à respecter (pas de temps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B3B4E8-F4B8-474F-ADF7-691CCDBA65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Méthodes exponentielle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C7F8C92-21F6-4243-BC10-2A53A7E5303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Grand pas de temps </a:t>
            </a:r>
          </a:p>
          <a:p>
            <a:endParaRPr lang="fr-FR" dirty="0"/>
          </a:p>
          <a:p>
            <a:r>
              <a:rPr lang="fr-FR" dirty="0"/>
              <a:t>Aucune erreur sur des problèmes linéaire (précision machine)</a:t>
            </a:r>
          </a:p>
          <a:p>
            <a:endParaRPr lang="fr-FR" dirty="0"/>
          </a:p>
          <a:p>
            <a:r>
              <a:rPr lang="fr-FR" dirty="0"/>
              <a:t>Stabilité accrue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49305E3-2AE4-48AE-BADF-ECC783546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307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A50E0-9007-497C-9665-D1A03FB0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 – Conclusion : préconisations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8274BE-F605-4CE0-AD36-4BAB9F3BD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Parfaite résolution des problèmes linéaires </a:t>
            </a:r>
          </a:p>
          <a:p>
            <a:endParaRPr lang="fr-FR" dirty="0"/>
          </a:p>
          <a:p>
            <a:r>
              <a:rPr lang="fr-FR" dirty="0"/>
              <a:t>Donc problème d’advection/diffusion résolu exactement </a:t>
            </a:r>
          </a:p>
          <a:p>
            <a:endParaRPr lang="fr-FR" dirty="0"/>
          </a:p>
          <a:p>
            <a:r>
              <a:rPr lang="fr-FR" dirty="0"/>
              <a:t>Equation non-linéaire du type Burgers </a:t>
            </a:r>
            <a:r>
              <a:rPr lang="fr-FR" dirty="0">
                <a:sym typeface="Wingdings" panose="05000000000000000000" pitchFamily="2" charset="2"/>
              </a:rPr>
              <a:t> Difficile de conclure car c’est en dehors des hypothèses d’applications de la théorie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Les espaces de Krylov semblent nécessaire mais étude à approfondir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6DDE9B-4449-4A1B-AAEC-1C359124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452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0D8F0-6DB9-4391-BE2E-594E0C99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-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80CE79-11C7-4557-A919-4162E267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7707"/>
            <a:ext cx="8596668" cy="4373376"/>
          </a:xfrm>
        </p:spPr>
        <p:txBody>
          <a:bodyPr>
            <a:normAutofit/>
          </a:bodyPr>
          <a:lstStyle/>
          <a:p>
            <a:r>
              <a:rPr lang="fr-FR" dirty="0"/>
              <a:t>Focalisation de la partie temporelle              EDO : 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Lien avec notre problématique :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C2BB3B-6CC6-4471-BB84-A24DAA84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4919" y="2713123"/>
            <a:ext cx="1927595" cy="10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2082" y="4661937"/>
            <a:ext cx="2747836" cy="100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cxnSp>
        <p:nvCxnSpPr>
          <p:cNvPr id="28" name="27 Conector recto de flecha"/>
          <p:cNvCxnSpPr/>
          <p:nvPr/>
        </p:nvCxnSpPr>
        <p:spPr>
          <a:xfrm>
            <a:off x="5000800" y="2164813"/>
            <a:ext cx="6120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610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2C2BB7-CF13-41F3-8FFB-E503E23D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13" y="3015448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6600" dirty="0"/>
              <a:t>MERCI !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51F7EF-D2E0-400D-9C92-9426410C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9915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AE6CB-4F6E-498D-9DA3-41B01A29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2957004"/>
            <a:ext cx="8596668" cy="943992"/>
          </a:xfrm>
        </p:spPr>
        <p:txBody>
          <a:bodyPr>
            <a:noAutofit/>
          </a:bodyPr>
          <a:lstStyle/>
          <a:p>
            <a:pPr algn="ctr"/>
            <a:r>
              <a:rPr lang="fr-FR" sz="6000" dirty="0"/>
              <a:t>VI - ANNEXE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565CC-66D0-4501-A68A-F8CE470E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105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6AE6CB-4F6E-498D-9DA3-41B01A290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3992"/>
          </a:xfrm>
        </p:spPr>
        <p:txBody>
          <a:bodyPr/>
          <a:lstStyle/>
          <a:p>
            <a:r>
              <a:rPr lang="fr-FR" dirty="0"/>
              <a:t>IV - Matrice augmentée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CDC37C3-24F2-403F-894A-3A4B11BAC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6" y="2598242"/>
            <a:ext cx="9169251" cy="24696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565CC-66D0-4501-A68A-F8CE470E1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105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47B69F-F13B-4E8F-AAB8-06BA2AFF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86352E2-8398-4722-A1E2-9EF9DBB38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1" y="573690"/>
            <a:ext cx="11625498" cy="571062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46FD6C-A523-4D9B-BAD7-9349B8AA5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555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6E33C757-82BD-46CC-B7CF-153D8D866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26" y="3176892"/>
            <a:ext cx="8167396" cy="13208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EC2A5F-5418-48C8-8631-D40CB70F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4402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432631-363D-4E39-99F4-9BE74CCC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 - Consistance et stabilité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5AA418-3196-4513-B3B5-760782875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1532809"/>
            <a:ext cx="4184035" cy="3880772"/>
          </a:xfrm>
        </p:spPr>
        <p:txBody>
          <a:bodyPr>
            <a:normAutofit/>
          </a:bodyPr>
          <a:lstStyle/>
          <a:p>
            <a:r>
              <a:rPr lang="fr-FR" dirty="0"/>
              <a:t>Problèmes complexes :</a:t>
            </a: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r>
              <a:rPr lang="fr-FR" dirty="0"/>
              <a:t>Notions Essentielles :</a:t>
            </a:r>
          </a:p>
          <a:p>
            <a:pPr lvl="1"/>
            <a:r>
              <a:rPr lang="fr-FR" sz="1800" dirty="0"/>
              <a:t>Consistance </a:t>
            </a:r>
          </a:p>
          <a:p>
            <a:pPr lvl="1"/>
            <a:r>
              <a:rPr lang="fr-FR" sz="1800" dirty="0"/>
              <a:t>Stabilité </a:t>
            </a:r>
          </a:p>
          <a:p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5A378F8-2DCB-48AE-A158-4A9F1E666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53543" y="3749040"/>
            <a:ext cx="7707086" cy="2599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5BD6DE-F525-4EF7-8143-CE19A6A9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5</a:t>
            </a:fld>
            <a:endParaRPr lang="fr-FR"/>
          </a:p>
        </p:txBody>
      </p:sp>
      <p:grpSp>
        <p:nvGrpSpPr>
          <p:cNvPr id="15" name="14 Grupo"/>
          <p:cNvGrpSpPr/>
          <p:nvPr/>
        </p:nvGrpSpPr>
        <p:grpSpPr>
          <a:xfrm>
            <a:off x="3121867" y="2169164"/>
            <a:ext cx="5948266" cy="1080000"/>
            <a:chOff x="3494163" y="2940637"/>
            <a:chExt cx="5948266" cy="10800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800716" y="3066637"/>
              <a:ext cx="2641713" cy="828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494163" y="2940637"/>
              <a:ext cx="1927593" cy="1080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cxnSp>
          <p:nvCxnSpPr>
            <p:cNvPr id="13" name="12 Conector recto de flecha"/>
            <p:cNvCxnSpPr/>
            <p:nvPr/>
          </p:nvCxnSpPr>
          <p:spPr>
            <a:xfrm>
              <a:off x="5604680" y="3479843"/>
              <a:ext cx="1080000" cy="158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conv_diff_implicit_vs_explicit_test">
            <a:hlinkClick r:id="" action="ppaction://media"/>
            <a:extLst>
              <a:ext uri="{FF2B5EF4-FFF2-40B4-BE49-F238E27FC236}">
                <a16:creationId xmlns:a16="http://schemas.microsoft.com/office/drawing/2014/main" id="{4712A9A8-2688-4668-8957-BC396CA6DB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8723" y="3530169"/>
            <a:ext cx="5307322" cy="30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7D80A-963A-4039-9510-0B6C6071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8482"/>
          </a:xfrm>
        </p:spPr>
        <p:txBody>
          <a:bodyPr/>
          <a:lstStyle/>
          <a:p>
            <a:r>
              <a:rPr lang="fr-FR" dirty="0"/>
              <a:t>I - Différences Spectrales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B1B833-0C3E-4B64-82BD-D739D3ED2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  <a:p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4BE81E-A13E-462D-BB3F-726E7C0B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7293" y="6041362"/>
            <a:ext cx="683339" cy="365125"/>
          </a:xfrm>
        </p:spPr>
        <p:txBody>
          <a:bodyPr/>
          <a:lstStyle/>
          <a:p>
            <a:fld id="{000982F6-AAAD-4258-B115-44D8EC280712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60569D3D-C3BB-4780-B0B7-7AC724C3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7" y="1586517"/>
            <a:ext cx="6870837" cy="433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D5982BC-822D-478E-AB35-98ECC9DF8425}"/>
              </a:ext>
            </a:extLst>
          </p:cNvPr>
          <p:cNvSpPr txBox="1"/>
          <p:nvPr/>
        </p:nvSpPr>
        <p:spPr>
          <a:xfrm>
            <a:off x="2173828" y="6213435"/>
            <a:ext cx="346099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Image issu du rapport de projet de l’année précédente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9569" y="4711925"/>
            <a:ext cx="3106849" cy="100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9569" y="2123039"/>
            <a:ext cx="2857979" cy="100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9569" y="3408500"/>
            <a:ext cx="2988421" cy="100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0395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F0AD97-191D-4FAA-9C4E-653C5ACD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6338"/>
          </a:xfrm>
        </p:spPr>
        <p:txBody>
          <a:bodyPr/>
          <a:lstStyle/>
          <a:p>
            <a:r>
              <a:rPr lang="fr-FR" dirty="0"/>
              <a:t>I - Différences Finies et Spectrales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C01062-9B67-495F-84D3-728A2839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6" name="conv_diff_fd_vs_sd">
            <a:hlinkClick r:id="" action="ppaction://media"/>
            <a:extLst>
              <a:ext uri="{FF2B5EF4-FFF2-40B4-BE49-F238E27FC236}">
                <a16:creationId xmlns:a16="http://schemas.microsoft.com/office/drawing/2014/main" id="{5A53A431-8AB6-46AD-AD57-05FE3B3266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444" y="1347487"/>
            <a:ext cx="9101030" cy="4802326"/>
          </a:xfrm>
        </p:spPr>
      </p:pic>
    </p:spTree>
    <p:extLst>
      <p:ext uri="{BB962C8B-B14F-4D97-AF65-F5344CB8AC3E}">
        <p14:creationId xmlns:p14="http://schemas.microsoft.com/office/powerpoint/2010/main" val="243936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0D8F0-6DB9-4391-BE2E-594E0C99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5115"/>
          </a:xfrm>
        </p:spPr>
        <p:txBody>
          <a:bodyPr/>
          <a:lstStyle/>
          <a:p>
            <a:r>
              <a:rPr lang="fr-FR" dirty="0"/>
              <a:t>I - Méthodes Implicites/ Explicites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80CE79-11C7-4557-A919-4162E267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38261"/>
            <a:ext cx="8596668" cy="2821577"/>
          </a:xfrm>
        </p:spPr>
        <p:txBody>
          <a:bodyPr>
            <a:normAutofit/>
          </a:bodyPr>
          <a:lstStyle/>
          <a:p>
            <a:r>
              <a:rPr lang="fr-FR" dirty="0"/>
              <a:t>Méthodes Explicites :</a:t>
            </a:r>
          </a:p>
          <a:p>
            <a:pPr lvl="1"/>
            <a:r>
              <a:rPr lang="fr-FR" sz="1800" dirty="0"/>
              <a:t>Calculs simples</a:t>
            </a:r>
          </a:p>
          <a:p>
            <a:pPr lvl="1"/>
            <a:r>
              <a:rPr lang="fr-FR" sz="1800" dirty="0"/>
              <a:t>Stabilité restreinte       </a:t>
            </a:r>
          </a:p>
          <a:p>
            <a:pPr lvl="1">
              <a:buNone/>
            </a:pPr>
            <a:r>
              <a:rPr lang="fr-FR" sz="1800" dirty="0"/>
              <a:t>   </a:t>
            </a:r>
            <a:endParaRPr lang="fr-FR" dirty="0"/>
          </a:p>
          <a:p>
            <a:r>
              <a:rPr lang="fr-FR" dirty="0"/>
              <a:t>Méthodes Implicites </a:t>
            </a:r>
          </a:p>
          <a:p>
            <a:pPr lvl="1"/>
            <a:r>
              <a:rPr lang="fr-FR" sz="1800" dirty="0"/>
              <a:t>Calculs lourds ( Inversion de système )</a:t>
            </a:r>
          </a:p>
          <a:p>
            <a:pPr lvl="1"/>
            <a:r>
              <a:rPr lang="fr-FR" sz="1800" dirty="0"/>
              <a:t>Stabilité accrue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C2BB3B-6CC6-4471-BB84-A24DAA84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1145" y="2997597"/>
            <a:ext cx="2980800" cy="10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0039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A0D8F0-6DB9-4391-BE2E-594E0C99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5115"/>
          </a:xfrm>
        </p:spPr>
        <p:txBody>
          <a:bodyPr>
            <a:normAutofit fontScale="90000"/>
          </a:bodyPr>
          <a:lstStyle/>
          <a:p>
            <a:r>
              <a:rPr lang="fr-FR" dirty="0"/>
              <a:t>I - Méthodes Implicites/ Explicites: Exemple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80CE79-11C7-4557-A919-4162E2677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338261"/>
            <a:ext cx="8596668" cy="282157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C2BB3B-6CC6-4471-BB84-A24DAA84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82F6-AAAD-4258-B115-44D8EC280712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8" name="Image 9">
            <a:extLst>
              <a:ext uri="{FF2B5EF4-FFF2-40B4-BE49-F238E27FC236}">
                <a16:creationId xmlns:a16="http://schemas.microsoft.com/office/drawing/2014/main" id="{79F9B923-88FE-4156-99F3-1C662A0FD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38" b="4382"/>
          <a:stretch>
            <a:fillRect/>
          </a:stretch>
        </p:blipFill>
        <p:spPr>
          <a:xfrm>
            <a:off x="403190" y="1099556"/>
            <a:ext cx="10647385" cy="54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D37BE3C-8D7E-4462-BADA-574A88C40D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71" t="-22785" r="-7340" b="-22977"/>
          <a:stretch/>
        </p:blipFill>
        <p:spPr>
          <a:xfrm>
            <a:off x="3125038" y="2602523"/>
            <a:ext cx="4099728" cy="11656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058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1737</TotalTime>
  <Words>889</Words>
  <Application>Microsoft Office PowerPoint</Application>
  <PresentationFormat>Grand écran</PresentationFormat>
  <Paragraphs>290</Paragraphs>
  <Slides>44</Slides>
  <Notes>1</Notes>
  <HiddenSlides>0</HiddenSlides>
  <MMClips>5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Cambria Math</vt:lpstr>
      <vt:lpstr>Trebuchet MS</vt:lpstr>
      <vt:lpstr>Wingdings</vt:lpstr>
      <vt:lpstr>Wingdings 3</vt:lpstr>
      <vt:lpstr>Facette</vt:lpstr>
      <vt:lpstr>Soutenance de PIE</vt:lpstr>
      <vt:lpstr>I - Introduction</vt:lpstr>
      <vt:lpstr>I - Introduction </vt:lpstr>
      <vt:lpstr>I - Introduction</vt:lpstr>
      <vt:lpstr>I - Consistance et stabilité</vt:lpstr>
      <vt:lpstr>I - Différences Spectrales</vt:lpstr>
      <vt:lpstr>I - Différences Finies et Spectrales</vt:lpstr>
      <vt:lpstr>I - Méthodes Implicites/ Explicites </vt:lpstr>
      <vt:lpstr>I - Méthodes Implicites/ Explicites: Exemple</vt:lpstr>
      <vt:lpstr>I - Objectifs</vt:lpstr>
      <vt:lpstr>Sommaire</vt:lpstr>
      <vt:lpstr>II – Gestion de projet  </vt:lpstr>
      <vt:lpstr>II – Gestion de projet : Organisation</vt:lpstr>
      <vt:lpstr>II - Gestion de projet : Communications</vt:lpstr>
      <vt:lpstr>Présentation PowerPoint</vt:lpstr>
      <vt:lpstr>III - Méthodes numériques temporelles usuelles </vt:lpstr>
      <vt:lpstr>III - Méthodes numériques temporelles usuelles </vt:lpstr>
      <vt:lpstr>III - Méthodes numériques temporelles usuelles </vt:lpstr>
      <vt:lpstr>III - Méthodes numériques temporelles usuelles </vt:lpstr>
      <vt:lpstr>III - Méthodes numériques temporelles usuelles </vt:lpstr>
      <vt:lpstr>Présentation PowerPoint</vt:lpstr>
      <vt:lpstr>IV – Méthodes numériques temporelles exponentielles</vt:lpstr>
      <vt:lpstr>IV - Calcul de quadrature : Runge-Kutta</vt:lpstr>
      <vt:lpstr>IV - Calcul de quadrature : Taylor</vt:lpstr>
      <vt:lpstr>IV - Exponentielle Euler</vt:lpstr>
      <vt:lpstr>IV - Passage en non linéaire</vt:lpstr>
      <vt:lpstr>IV - Espace de Krylov</vt:lpstr>
      <vt:lpstr>Présentation PowerPoint</vt:lpstr>
      <vt:lpstr>Présentation PowerPoint</vt:lpstr>
      <vt:lpstr>Présentation PowerPoint</vt:lpstr>
      <vt:lpstr>IV – Résultats : Problème raide</vt:lpstr>
      <vt:lpstr>IV – Résultats : Problème non-linéaire</vt:lpstr>
      <vt:lpstr>IV – Résultats : Convection/Diffusion</vt:lpstr>
      <vt:lpstr>Présentation PowerPoint</vt:lpstr>
      <vt:lpstr>IV – Résultats : Convection/Diffusion grand CFL</vt:lpstr>
      <vt:lpstr>Equation de Burgers </vt:lpstr>
      <vt:lpstr>Présentation PowerPoint</vt:lpstr>
      <vt:lpstr>V – Conclusion : bilan</vt:lpstr>
      <vt:lpstr>V – Conclusion : préconisations </vt:lpstr>
      <vt:lpstr>MERCI ! </vt:lpstr>
      <vt:lpstr>VI - ANNEXE</vt:lpstr>
      <vt:lpstr>IV - Matrice augmentée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Maes Theo</dc:creator>
  <cp:lastModifiedBy>Maes Theo</cp:lastModifiedBy>
  <cp:revision>244</cp:revision>
  <dcterms:created xsi:type="dcterms:W3CDTF">2019-02-09T17:09:18Z</dcterms:created>
  <dcterms:modified xsi:type="dcterms:W3CDTF">2019-03-12T14:35:41Z</dcterms:modified>
</cp:coreProperties>
</file>